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7" r:id="rId7"/>
    <p:sldId id="262" r:id="rId8"/>
    <p:sldId id="263"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3B8B74-93FC-4BCD-8F68-B5E69086DC3F}" type="datetimeFigureOut">
              <a:rPr lang="en-US" smtClean="0"/>
              <a:pPr/>
              <a:t>11/27/2017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1E756B-6C0A-45AE-9242-7580DD3D77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2A7F8-B904-411C-8C07-EA222EB646A5}" type="datetimeFigureOut">
              <a:rPr lang="en-US" smtClean="0"/>
              <a:pPr/>
              <a:t>11/27/2017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094B6-E2E8-43C8-B0CA-EAB5FC0D23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2A7F8-B904-411C-8C07-EA222EB646A5}" type="datetimeFigureOut">
              <a:rPr lang="en-US" smtClean="0"/>
              <a:pPr/>
              <a:t>11/27/2017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094B6-E2E8-43C8-B0CA-EAB5FC0D23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04800"/>
            <a:ext cx="7772400" cy="1828800"/>
          </a:xfrm>
        </p:spPr>
        <p:txBody>
          <a:bodyPr/>
          <a:lstStyle/>
          <a:p>
            <a:pPr eaLnBrk="1" hangingPunct="1">
              <a:defRPr/>
            </a:pPr>
            <a:r>
              <a:rPr lang="en-US" dirty="0" smtClean="0"/>
              <a:t>Circular Flow Of Income </a:t>
            </a:r>
            <a:br>
              <a:rPr lang="en-US" dirty="0" smtClean="0"/>
            </a:br>
            <a:r>
              <a:rPr lang="en-US" dirty="0" smtClean="0"/>
              <a:t>Two Sector Model</a:t>
            </a:r>
          </a:p>
        </p:txBody>
      </p:sp>
      <p:sp>
        <p:nvSpPr>
          <p:cNvPr id="5" name="Rectangle 4"/>
          <p:cNvSpPr/>
          <p:nvPr/>
        </p:nvSpPr>
        <p:spPr>
          <a:xfrm>
            <a:off x="2286000" y="2690336"/>
            <a:ext cx="4572000" cy="2092881"/>
          </a:xfrm>
          <a:prstGeom prst="rect">
            <a:avLst/>
          </a:prstGeom>
        </p:spPr>
        <p:txBody>
          <a:bodyPr>
            <a:spAutoFit/>
          </a:bodyPr>
          <a:lstStyle/>
          <a:p>
            <a:pPr eaLnBrk="1" hangingPunct="1">
              <a:defRPr/>
            </a:pPr>
            <a:endParaRPr lang="en-US" dirty="0"/>
          </a:p>
          <a:p>
            <a:pPr algn="ctr" eaLnBrk="1" hangingPunct="1">
              <a:defRPr/>
            </a:pPr>
            <a:r>
              <a:rPr lang="en-US" sz="2800" dirty="0"/>
              <a:t>Santosh Borkakati</a:t>
            </a:r>
          </a:p>
          <a:p>
            <a:pPr algn="ctr" eaLnBrk="1" hangingPunct="1">
              <a:defRPr/>
            </a:pPr>
            <a:r>
              <a:rPr lang="en-US" sz="2800" dirty="0"/>
              <a:t>Asst. Professor</a:t>
            </a:r>
          </a:p>
          <a:p>
            <a:pPr algn="ctr" eaLnBrk="1" hangingPunct="1">
              <a:defRPr/>
            </a:pPr>
            <a:r>
              <a:rPr lang="en-US" sz="2800" dirty="0"/>
              <a:t>Department </a:t>
            </a:r>
            <a:r>
              <a:rPr lang="en-US" sz="2800"/>
              <a:t>of </a:t>
            </a:r>
            <a:r>
              <a:rPr lang="en-US" sz="2800" smtClean="0"/>
              <a:t>Economics</a:t>
            </a:r>
            <a:endParaRPr lang="en-US" sz="2800" dirty="0"/>
          </a:p>
          <a:p>
            <a:pPr algn="ctr" eaLnBrk="1" hangingPunct="1">
              <a:defRPr/>
            </a:pPr>
            <a:r>
              <a:rPr lang="en-US" sz="2800" dirty="0"/>
              <a:t>Mangaldai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20675"/>
            <a:ext cx="7239000" cy="1143000"/>
          </a:xfrm>
        </p:spPr>
        <p:txBody>
          <a:bodyPr/>
          <a:lstStyle/>
          <a:p>
            <a:pPr eaLnBrk="1" fontAlgn="auto" hangingPunct="1">
              <a:spcAft>
                <a:spcPts val="0"/>
              </a:spcAft>
              <a:defRPr/>
            </a:pPr>
            <a:r>
              <a:rPr lang="en-US" dirty="0" smtClean="0"/>
              <a:t>Injections</a:t>
            </a:r>
            <a:endParaRPr lang="en-IN" dirty="0" smtClean="0"/>
          </a:p>
        </p:txBody>
      </p:sp>
      <p:sp>
        <p:nvSpPr>
          <p:cNvPr id="16387" name="Content Placeholder 2"/>
          <p:cNvSpPr>
            <a:spLocks noGrp="1"/>
          </p:cNvSpPr>
          <p:nvPr>
            <p:ph idx="1"/>
          </p:nvPr>
        </p:nvSpPr>
        <p:spPr/>
        <p:txBody>
          <a:bodyPr/>
          <a:lstStyle/>
          <a:p>
            <a:pPr eaLnBrk="1" hangingPunct="1">
              <a:defRPr/>
            </a:pPr>
            <a:r>
              <a:rPr lang="en-US" sz="2400" dirty="0" smtClean="0"/>
              <a:t>Amount that is spent by households and firms in addition to their incomes generated within the regular economy</a:t>
            </a:r>
          </a:p>
          <a:p>
            <a:pPr eaLnBrk="1" hangingPunct="1">
              <a:defRPr/>
            </a:pPr>
            <a:r>
              <a:rPr lang="en-US" sz="2400" dirty="0" smtClean="0"/>
              <a:t>Injection by the household may be in the form of spending inherited savings or the hoarding</a:t>
            </a:r>
          </a:p>
          <a:p>
            <a:pPr eaLnBrk="1" hangingPunct="1">
              <a:defRPr/>
            </a:pPr>
            <a:r>
              <a:rPr lang="en-US" sz="2400" dirty="0" smtClean="0"/>
              <a:t>Firms can inject money by spending their retained earnings or borrowing from outside</a:t>
            </a:r>
          </a:p>
          <a:p>
            <a:pPr eaLnBrk="1" hangingPunct="1">
              <a:defRPr/>
            </a:pPr>
            <a:r>
              <a:rPr lang="en-US" sz="2400" dirty="0" smtClean="0"/>
              <a:t>Injections increase the size of circular flows </a:t>
            </a:r>
          </a:p>
          <a:p>
            <a:pPr eaLnBrk="1" hangingPunct="1">
              <a:buNone/>
              <a:defRPr/>
            </a:pPr>
            <a:endParaRPr lang="en-US" sz="2400" dirty="0" smtClean="0"/>
          </a:p>
          <a:p>
            <a:pPr eaLnBrk="1" hangingPunct="1">
              <a:defRPr/>
            </a:pPr>
            <a:endParaRPr lang="en-IN" dirty="0" smtClean="0"/>
          </a:p>
        </p:txBody>
      </p:sp>
      <p:sp>
        <p:nvSpPr>
          <p:cNvPr id="16390" name="Slide Number Placeholder 4"/>
          <p:cNvSpPr>
            <a:spLocks noGrp="1"/>
          </p:cNvSpPr>
          <p:nvPr>
            <p:ph type="sldNum" sz="quarter" idx="12"/>
          </p:nvPr>
        </p:nvSpPr>
        <p:spPr/>
        <p:txBody>
          <a:bodyPr/>
          <a:lstStyle/>
          <a:p>
            <a:pPr>
              <a:defRPr/>
            </a:pPr>
            <a:fld id="{4EC8C400-A46D-4E83-8BF4-0C8C03C11A7E}" type="slidenum">
              <a:rPr lang="en-US" smtClean="0"/>
              <a:pPr>
                <a:defRPr/>
              </a:pPr>
              <a:t>10</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sz="4800" dirty="0" smtClean="0"/>
              <a:t>Thank You</a:t>
            </a:r>
            <a:endParaRPr lang="en-U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Sector Model</a:t>
            </a:r>
            <a:endParaRPr lang="en-US" dirty="0"/>
          </a:p>
        </p:txBody>
      </p:sp>
      <p:sp>
        <p:nvSpPr>
          <p:cNvPr id="3" name="Content Placeholder 2"/>
          <p:cNvSpPr>
            <a:spLocks noGrp="1"/>
          </p:cNvSpPr>
          <p:nvPr>
            <p:ph idx="1"/>
          </p:nvPr>
        </p:nvSpPr>
        <p:spPr>
          <a:xfrm>
            <a:off x="381000" y="1143000"/>
            <a:ext cx="8305800" cy="5715000"/>
          </a:xfrm>
          <a:ln>
            <a:solidFill>
              <a:schemeClr val="accent1"/>
            </a:solidFill>
          </a:ln>
        </p:spPr>
        <p:txBody>
          <a:bodyPr/>
          <a:lstStyle/>
          <a:p>
            <a:pPr algn="ctr">
              <a:buNone/>
            </a:pPr>
            <a:r>
              <a:rPr lang="en-US" dirty="0" smtClean="0"/>
              <a:t>Economy divided into two sectors</a:t>
            </a:r>
          </a:p>
          <a:p>
            <a:pPr algn="ctr">
              <a:buNone/>
            </a:pPr>
            <a:endParaRPr lang="en-US" dirty="0" smtClean="0"/>
          </a:p>
          <a:p>
            <a:pPr algn="ctr">
              <a:buNone/>
            </a:pPr>
            <a:r>
              <a:rPr lang="en-US" dirty="0" smtClean="0"/>
              <a:t>Economy</a:t>
            </a:r>
            <a:endParaRPr lang="en-US" dirty="0"/>
          </a:p>
        </p:txBody>
      </p:sp>
      <p:cxnSp>
        <p:nvCxnSpPr>
          <p:cNvPr id="12" name="Straight Connector 11"/>
          <p:cNvCxnSpPr/>
          <p:nvPr/>
        </p:nvCxnSpPr>
        <p:spPr bwMode="auto">
          <a:xfrm rot="5400000">
            <a:off x="4305300" y="3009900"/>
            <a:ext cx="381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flipV="1">
            <a:off x="1828800" y="3200400"/>
            <a:ext cx="5181600" cy="76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rot="5400000">
            <a:off x="6820694" y="3390106"/>
            <a:ext cx="381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a:off x="1639094" y="3466306"/>
            <a:ext cx="381000" cy="1588"/>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9" name="Rectangle 18"/>
          <p:cNvSpPr/>
          <p:nvPr/>
        </p:nvSpPr>
        <p:spPr bwMode="auto">
          <a:xfrm>
            <a:off x="990600" y="3657600"/>
            <a:ext cx="3276600" cy="2362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rPr>
              <a:t>Production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rPr>
              <a:t>or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rPr>
              <a:t>Business Sector</a:t>
            </a:r>
          </a:p>
        </p:txBody>
      </p:sp>
      <p:sp>
        <p:nvSpPr>
          <p:cNvPr id="20" name="Rectangle 19"/>
          <p:cNvSpPr/>
          <p:nvPr/>
        </p:nvSpPr>
        <p:spPr bwMode="auto">
          <a:xfrm>
            <a:off x="5105400" y="3581400"/>
            <a:ext cx="3200400" cy="2438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rPr>
              <a:t>Household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ahoma" pitchFamily="34" charset="0"/>
              </a:rPr>
              <a:t>or Consumption Sector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Sector</a:t>
            </a:r>
            <a:endParaRPr lang="en-US" dirty="0"/>
          </a:p>
        </p:txBody>
      </p:sp>
      <p:sp>
        <p:nvSpPr>
          <p:cNvPr id="3" name="Content Placeholder 2"/>
          <p:cNvSpPr>
            <a:spLocks noGrp="1"/>
          </p:cNvSpPr>
          <p:nvPr>
            <p:ph idx="1"/>
          </p:nvPr>
        </p:nvSpPr>
        <p:spPr/>
        <p:txBody>
          <a:bodyPr>
            <a:normAutofit lnSpcReduction="10000"/>
          </a:bodyPr>
          <a:lstStyle/>
          <a:p>
            <a:r>
              <a:rPr lang="en-US" dirty="0" smtClean="0"/>
              <a:t>Production sector produces goods and services.</a:t>
            </a:r>
          </a:p>
          <a:p>
            <a:r>
              <a:rPr lang="en-US" dirty="0" smtClean="0"/>
              <a:t>The process of production is a continuous process.  Factors of production such  as land ,labor, capital &amp; entrepreneurship are combined together for the production of goods &amp; services.</a:t>
            </a:r>
          </a:p>
          <a:p>
            <a:r>
              <a:rPr lang="en-US" dirty="0" smtClean="0"/>
              <a:t>Production sector supplies goods and services to household sector.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a:defRPr/>
            </a:pPr>
            <a:r>
              <a:rPr lang="en-US" dirty="0" smtClean="0"/>
              <a:t>Household Sector</a:t>
            </a:r>
            <a:endParaRPr lang="en-US" dirty="0"/>
          </a:p>
        </p:txBody>
      </p:sp>
      <p:sp>
        <p:nvSpPr>
          <p:cNvPr id="3" name="Content Placeholder 2"/>
          <p:cNvSpPr>
            <a:spLocks noGrp="1"/>
          </p:cNvSpPr>
          <p:nvPr>
            <p:ph idx="1"/>
          </p:nvPr>
        </p:nvSpPr>
        <p:spPr>
          <a:xfrm>
            <a:off x="457200" y="1524000"/>
            <a:ext cx="8229600" cy="5562600"/>
          </a:xfrm>
        </p:spPr>
        <p:txBody>
          <a:bodyPr/>
          <a:lstStyle/>
          <a:p>
            <a:pPr>
              <a:defRPr/>
            </a:pPr>
            <a:r>
              <a:rPr lang="en-US" sz="2400" dirty="0" smtClean="0"/>
              <a:t>The supply of factors of production come from households. These factors offers their services to the producers  who in returns produce goods &amp;services &amp; make payments as reward in the form of rent, wages, interest &amp; profits. </a:t>
            </a:r>
          </a:p>
          <a:p>
            <a:pPr>
              <a:defRPr/>
            </a:pPr>
            <a:r>
              <a:rPr lang="en-US" sz="2400" dirty="0" smtClean="0"/>
              <a:t>The households spend this money on goods &amp; services produced by producers. Thus income or money first flows production to the households in the form of factor payments &amp; then from the households to the production in the form of consumption expenditure.</a:t>
            </a:r>
          </a:p>
          <a:p>
            <a:pPr>
              <a:defRPr/>
            </a:pPr>
            <a:r>
              <a:rPr lang="en-US" sz="2400" dirty="0" smtClean="0"/>
              <a:t>The income continue to flow in a circular way so it is called circular flow of income.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dirty="0" smtClean="0"/>
              <a:t>Two Sector Model</a:t>
            </a:r>
          </a:p>
        </p:txBody>
      </p:sp>
      <p:grpSp>
        <p:nvGrpSpPr>
          <p:cNvPr id="2" name="Group 23"/>
          <p:cNvGrpSpPr>
            <a:grpSpLocks/>
          </p:cNvGrpSpPr>
          <p:nvPr/>
        </p:nvGrpSpPr>
        <p:grpSpPr bwMode="auto">
          <a:xfrm>
            <a:off x="1219200" y="1981200"/>
            <a:ext cx="6172200" cy="3810000"/>
            <a:chOff x="768" y="1248"/>
            <a:chExt cx="3888" cy="2400"/>
          </a:xfrm>
        </p:grpSpPr>
        <p:sp>
          <p:nvSpPr>
            <p:cNvPr id="5124" name="Oval 5"/>
            <p:cNvSpPr>
              <a:spLocks noChangeArrowheads="1"/>
            </p:cNvSpPr>
            <p:nvPr/>
          </p:nvSpPr>
          <p:spPr bwMode="auto">
            <a:xfrm>
              <a:off x="768" y="2208"/>
              <a:ext cx="1344" cy="768"/>
            </a:xfrm>
            <a:prstGeom prst="ellipse">
              <a:avLst/>
            </a:prstGeom>
            <a:solidFill>
              <a:schemeClr val="accent2">
                <a:lumMod val="40000"/>
                <a:lumOff val="60000"/>
              </a:schemeClr>
            </a:solidFill>
            <a:ln w="9525">
              <a:solidFill>
                <a:schemeClr val="tx1"/>
              </a:solidFill>
              <a:round/>
              <a:headEnd/>
              <a:tailEnd/>
            </a:ln>
          </p:spPr>
          <p:txBody>
            <a:bodyPr wrap="none" anchor="ctr"/>
            <a:lstStyle/>
            <a:p>
              <a:pPr algn="ctr" eaLnBrk="1" hangingPunct="1">
                <a:defRPr/>
              </a:pPr>
              <a:r>
                <a:rPr lang="en-US" sz="2400" dirty="0" smtClean="0">
                  <a:latin typeface="Arial" charset="0"/>
                </a:rPr>
                <a:t>Producers</a:t>
              </a:r>
              <a:endParaRPr lang="en-US" sz="2400" dirty="0">
                <a:latin typeface="Arial" charset="0"/>
              </a:endParaRPr>
            </a:p>
          </p:txBody>
        </p:sp>
        <p:sp>
          <p:nvSpPr>
            <p:cNvPr id="5125" name="Oval 6"/>
            <p:cNvSpPr>
              <a:spLocks noChangeArrowheads="1"/>
            </p:cNvSpPr>
            <p:nvPr/>
          </p:nvSpPr>
          <p:spPr bwMode="auto">
            <a:xfrm>
              <a:off x="3360" y="2160"/>
              <a:ext cx="1296" cy="768"/>
            </a:xfrm>
            <a:prstGeom prst="ellipse">
              <a:avLst/>
            </a:prstGeom>
            <a:solidFill>
              <a:schemeClr val="accent2">
                <a:lumMod val="40000"/>
                <a:lumOff val="60000"/>
              </a:schemeClr>
            </a:solidFill>
            <a:ln w="9525">
              <a:solidFill>
                <a:schemeClr val="tx1"/>
              </a:solidFill>
              <a:round/>
              <a:headEnd/>
              <a:tailEnd/>
            </a:ln>
          </p:spPr>
          <p:txBody>
            <a:bodyPr wrap="none" anchor="ctr"/>
            <a:lstStyle/>
            <a:p>
              <a:pPr algn="ctr" eaLnBrk="1" hangingPunct="1">
                <a:defRPr/>
              </a:pPr>
              <a:r>
                <a:rPr lang="en-US" sz="2400" dirty="0" smtClean="0">
                  <a:latin typeface="Arial" charset="0"/>
                </a:rPr>
                <a:t>Households</a:t>
              </a:r>
              <a:endParaRPr lang="en-US" sz="2400" dirty="0">
                <a:latin typeface="Arial" charset="0"/>
              </a:endParaRPr>
            </a:p>
          </p:txBody>
        </p:sp>
        <p:sp>
          <p:nvSpPr>
            <p:cNvPr id="6150" name="Line 7"/>
            <p:cNvSpPr>
              <a:spLocks noChangeShapeType="1"/>
            </p:cNvSpPr>
            <p:nvPr/>
          </p:nvSpPr>
          <p:spPr bwMode="auto">
            <a:xfrm>
              <a:off x="1056" y="1584"/>
              <a:ext cx="0" cy="720"/>
            </a:xfrm>
            <a:prstGeom prst="line">
              <a:avLst/>
            </a:prstGeom>
            <a:noFill/>
            <a:ln w="9525">
              <a:solidFill>
                <a:schemeClr val="tx1"/>
              </a:solidFill>
              <a:round/>
              <a:headEnd/>
              <a:tailEnd type="triangle" w="med" len="med"/>
            </a:ln>
          </p:spPr>
          <p:txBody>
            <a:bodyPr/>
            <a:lstStyle/>
            <a:p>
              <a:endParaRPr lang="en-US" dirty="0"/>
            </a:p>
          </p:txBody>
        </p:sp>
        <p:sp>
          <p:nvSpPr>
            <p:cNvPr id="6151" name="Line 8"/>
            <p:cNvSpPr>
              <a:spLocks noChangeShapeType="1"/>
            </p:cNvSpPr>
            <p:nvPr/>
          </p:nvSpPr>
          <p:spPr bwMode="auto">
            <a:xfrm>
              <a:off x="4512" y="1584"/>
              <a:ext cx="0" cy="720"/>
            </a:xfrm>
            <a:prstGeom prst="line">
              <a:avLst/>
            </a:prstGeom>
            <a:noFill/>
            <a:ln w="9525">
              <a:solidFill>
                <a:schemeClr val="tx1"/>
              </a:solidFill>
              <a:round/>
              <a:headEnd/>
              <a:tailEnd/>
            </a:ln>
          </p:spPr>
          <p:txBody>
            <a:bodyPr/>
            <a:lstStyle/>
            <a:p>
              <a:endParaRPr lang="en-US" dirty="0"/>
            </a:p>
          </p:txBody>
        </p:sp>
        <p:sp>
          <p:nvSpPr>
            <p:cNvPr id="6152" name="Line 9"/>
            <p:cNvSpPr>
              <a:spLocks noChangeShapeType="1"/>
            </p:cNvSpPr>
            <p:nvPr/>
          </p:nvSpPr>
          <p:spPr bwMode="auto">
            <a:xfrm>
              <a:off x="1056" y="1584"/>
              <a:ext cx="3456" cy="0"/>
            </a:xfrm>
            <a:prstGeom prst="line">
              <a:avLst/>
            </a:prstGeom>
            <a:noFill/>
            <a:ln w="9525">
              <a:solidFill>
                <a:schemeClr val="tx1"/>
              </a:solidFill>
              <a:round/>
              <a:headEnd/>
              <a:tailEnd/>
            </a:ln>
          </p:spPr>
          <p:txBody>
            <a:bodyPr/>
            <a:lstStyle/>
            <a:p>
              <a:endParaRPr lang="en-US" dirty="0"/>
            </a:p>
          </p:txBody>
        </p:sp>
        <p:sp>
          <p:nvSpPr>
            <p:cNvPr id="6153" name="Line 10"/>
            <p:cNvSpPr>
              <a:spLocks noChangeShapeType="1"/>
            </p:cNvSpPr>
            <p:nvPr/>
          </p:nvSpPr>
          <p:spPr bwMode="auto">
            <a:xfrm>
              <a:off x="1392" y="1920"/>
              <a:ext cx="0" cy="336"/>
            </a:xfrm>
            <a:prstGeom prst="line">
              <a:avLst/>
            </a:prstGeom>
            <a:noFill/>
            <a:ln w="9525">
              <a:solidFill>
                <a:schemeClr val="tx1"/>
              </a:solidFill>
              <a:round/>
              <a:headEnd/>
              <a:tailEnd/>
            </a:ln>
          </p:spPr>
          <p:txBody>
            <a:bodyPr/>
            <a:lstStyle/>
            <a:p>
              <a:endParaRPr lang="en-US" dirty="0"/>
            </a:p>
          </p:txBody>
        </p:sp>
        <p:sp>
          <p:nvSpPr>
            <p:cNvPr id="6154" name="Line 11"/>
            <p:cNvSpPr>
              <a:spLocks noChangeShapeType="1"/>
            </p:cNvSpPr>
            <p:nvPr/>
          </p:nvSpPr>
          <p:spPr bwMode="auto">
            <a:xfrm>
              <a:off x="4176" y="1920"/>
              <a:ext cx="0" cy="288"/>
            </a:xfrm>
            <a:prstGeom prst="line">
              <a:avLst/>
            </a:prstGeom>
            <a:noFill/>
            <a:ln w="9525">
              <a:solidFill>
                <a:schemeClr val="tx1"/>
              </a:solidFill>
              <a:round/>
              <a:headEnd/>
              <a:tailEnd type="triangle" w="med" len="med"/>
            </a:ln>
          </p:spPr>
          <p:txBody>
            <a:bodyPr/>
            <a:lstStyle/>
            <a:p>
              <a:endParaRPr lang="en-US" dirty="0"/>
            </a:p>
          </p:txBody>
        </p:sp>
        <p:sp>
          <p:nvSpPr>
            <p:cNvPr id="6155" name="Line 12"/>
            <p:cNvSpPr>
              <a:spLocks noChangeShapeType="1"/>
            </p:cNvSpPr>
            <p:nvPr/>
          </p:nvSpPr>
          <p:spPr bwMode="auto">
            <a:xfrm>
              <a:off x="1392" y="1920"/>
              <a:ext cx="2784" cy="0"/>
            </a:xfrm>
            <a:prstGeom prst="line">
              <a:avLst/>
            </a:prstGeom>
            <a:noFill/>
            <a:ln w="9525">
              <a:solidFill>
                <a:schemeClr val="tx1"/>
              </a:solidFill>
              <a:round/>
              <a:headEnd/>
              <a:tailEnd/>
            </a:ln>
          </p:spPr>
          <p:txBody>
            <a:bodyPr/>
            <a:lstStyle/>
            <a:p>
              <a:endParaRPr lang="en-US" dirty="0"/>
            </a:p>
          </p:txBody>
        </p:sp>
        <p:sp>
          <p:nvSpPr>
            <p:cNvPr id="6156" name="Line 13"/>
            <p:cNvSpPr>
              <a:spLocks noChangeShapeType="1"/>
            </p:cNvSpPr>
            <p:nvPr/>
          </p:nvSpPr>
          <p:spPr bwMode="auto">
            <a:xfrm>
              <a:off x="1056" y="3623"/>
              <a:ext cx="3456" cy="0"/>
            </a:xfrm>
            <a:prstGeom prst="line">
              <a:avLst/>
            </a:prstGeom>
            <a:noFill/>
            <a:ln w="9525">
              <a:solidFill>
                <a:schemeClr val="tx1"/>
              </a:solidFill>
              <a:round/>
              <a:headEnd/>
              <a:tailEnd/>
            </a:ln>
          </p:spPr>
          <p:txBody>
            <a:bodyPr/>
            <a:lstStyle/>
            <a:p>
              <a:endParaRPr lang="en-US" dirty="0"/>
            </a:p>
          </p:txBody>
        </p:sp>
        <p:sp>
          <p:nvSpPr>
            <p:cNvPr id="6157" name="Line 14"/>
            <p:cNvSpPr>
              <a:spLocks noChangeShapeType="1"/>
            </p:cNvSpPr>
            <p:nvPr/>
          </p:nvSpPr>
          <p:spPr bwMode="auto">
            <a:xfrm>
              <a:off x="1392" y="3216"/>
              <a:ext cx="2736" cy="0"/>
            </a:xfrm>
            <a:prstGeom prst="line">
              <a:avLst/>
            </a:prstGeom>
            <a:noFill/>
            <a:ln w="9525">
              <a:solidFill>
                <a:schemeClr val="tx1"/>
              </a:solidFill>
              <a:round/>
              <a:headEnd/>
              <a:tailEnd/>
            </a:ln>
          </p:spPr>
          <p:txBody>
            <a:bodyPr/>
            <a:lstStyle/>
            <a:p>
              <a:endParaRPr lang="en-US" dirty="0"/>
            </a:p>
          </p:txBody>
        </p:sp>
        <p:sp>
          <p:nvSpPr>
            <p:cNvPr id="6158" name="Line 15"/>
            <p:cNvSpPr>
              <a:spLocks noChangeShapeType="1"/>
            </p:cNvSpPr>
            <p:nvPr/>
          </p:nvSpPr>
          <p:spPr bwMode="auto">
            <a:xfrm flipV="1">
              <a:off x="1392" y="2832"/>
              <a:ext cx="0" cy="384"/>
            </a:xfrm>
            <a:prstGeom prst="line">
              <a:avLst/>
            </a:prstGeom>
            <a:noFill/>
            <a:ln w="9525">
              <a:solidFill>
                <a:schemeClr val="tx1"/>
              </a:solidFill>
              <a:round/>
              <a:headEnd/>
              <a:tailEnd type="triangle" w="med" len="med"/>
            </a:ln>
          </p:spPr>
          <p:txBody>
            <a:bodyPr/>
            <a:lstStyle/>
            <a:p>
              <a:endParaRPr lang="en-US" dirty="0"/>
            </a:p>
          </p:txBody>
        </p:sp>
        <p:sp>
          <p:nvSpPr>
            <p:cNvPr id="6159" name="Line 16"/>
            <p:cNvSpPr>
              <a:spLocks noChangeShapeType="1"/>
            </p:cNvSpPr>
            <p:nvPr/>
          </p:nvSpPr>
          <p:spPr bwMode="auto">
            <a:xfrm flipV="1">
              <a:off x="4128" y="2784"/>
              <a:ext cx="0" cy="432"/>
            </a:xfrm>
            <a:prstGeom prst="line">
              <a:avLst/>
            </a:prstGeom>
            <a:noFill/>
            <a:ln w="9525">
              <a:solidFill>
                <a:schemeClr val="tx1"/>
              </a:solidFill>
              <a:round/>
              <a:headEnd/>
              <a:tailEnd/>
            </a:ln>
          </p:spPr>
          <p:txBody>
            <a:bodyPr/>
            <a:lstStyle/>
            <a:p>
              <a:endParaRPr lang="en-US" dirty="0"/>
            </a:p>
          </p:txBody>
        </p:sp>
        <p:sp>
          <p:nvSpPr>
            <p:cNvPr id="6160" name="Line 17"/>
            <p:cNvSpPr>
              <a:spLocks noChangeShapeType="1"/>
            </p:cNvSpPr>
            <p:nvPr/>
          </p:nvSpPr>
          <p:spPr bwMode="auto">
            <a:xfrm flipV="1">
              <a:off x="4512" y="2688"/>
              <a:ext cx="0" cy="960"/>
            </a:xfrm>
            <a:prstGeom prst="line">
              <a:avLst/>
            </a:prstGeom>
            <a:noFill/>
            <a:ln w="9525">
              <a:solidFill>
                <a:schemeClr val="tx1"/>
              </a:solidFill>
              <a:round/>
              <a:headEnd/>
              <a:tailEnd type="triangle" w="med" len="med"/>
            </a:ln>
          </p:spPr>
          <p:txBody>
            <a:bodyPr/>
            <a:lstStyle/>
            <a:p>
              <a:endParaRPr lang="en-US" dirty="0"/>
            </a:p>
          </p:txBody>
        </p:sp>
        <p:sp>
          <p:nvSpPr>
            <p:cNvPr id="6161" name="Line 18"/>
            <p:cNvSpPr>
              <a:spLocks noChangeShapeType="1"/>
            </p:cNvSpPr>
            <p:nvPr/>
          </p:nvSpPr>
          <p:spPr bwMode="auto">
            <a:xfrm flipV="1">
              <a:off x="1056" y="2807"/>
              <a:ext cx="0" cy="816"/>
            </a:xfrm>
            <a:prstGeom prst="line">
              <a:avLst/>
            </a:prstGeom>
            <a:noFill/>
            <a:ln w="9525">
              <a:solidFill>
                <a:schemeClr val="tx1"/>
              </a:solidFill>
              <a:round/>
              <a:headEnd/>
              <a:tailEnd/>
            </a:ln>
          </p:spPr>
          <p:txBody>
            <a:bodyPr/>
            <a:lstStyle/>
            <a:p>
              <a:endParaRPr lang="en-US" dirty="0"/>
            </a:p>
          </p:txBody>
        </p:sp>
        <p:sp>
          <p:nvSpPr>
            <p:cNvPr id="6162" name="Text Box 19"/>
            <p:cNvSpPr txBox="1">
              <a:spLocks noChangeArrowheads="1"/>
            </p:cNvSpPr>
            <p:nvPr/>
          </p:nvSpPr>
          <p:spPr bwMode="auto">
            <a:xfrm>
              <a:off x="2102" y="1632"/>
              <a:ext cx="116" cy="291"/>
            </a:xfrm>
            <a:prstGeom prst="rect">
              <a:avLst/>
            </a:prstGeom>
            <a:noFill/>
            <a:ln w="9525">
              <a:noFill/>
              <a:miter lim="800000"/>
              <a:headEnd/>
              <a:tailEnd/>
            </a:ln>
          </p:spPr>
          <p:txBody>
            <a:bodyPr wrap="none">
              <a:spAutoFit/>
            </a:bodyPr>
            <a:lstStyle/>
            <a:p>
              <a:pPr algn="ctr" eaLnBrk="1" hangingPunct="1"/>
              <a:endParaRPr lang="en-US" sz="2400" dirty="0">
                <a:latin typeface="Arial" charset="0"/>
              </a:endParaRPr>
            </a:p>
          </p:txBody>
        </p:sp>
        <p:sp>
          <p:nvSpPr>
            <p:cNvPr id="6163" name="Text Box 20"/>
            <p:cNvSpPr txBox="1">
              <a:spLocks noChangeArrowheads="1"/>
            </p:cNvSpPr>
            <p:nvPr/>
          </p:nvSpPr>
          <p:spPr bwMode="auto">
            <a:xfrm>
              <a:off x="1392" y="2976"/>
              <a:ext cx="3072" cy="291"/>
            </a:xfrm>
            <a:prstGeom prst="rect">
              <a:avLst/>
            </a:prstGeom>
            <a:noFill/>
            <a:ln w="9525">
              <a:noFill/>
              <a:miter lim="800000"/>
              <a:headEnd/>
              <a:tailEnd/>
            </a:ln>
          </p:spPr>
          <p:txBody>
            <a:bodyPr wrap="square">
              <a:spAutoFit/>
            </a:bodyPr>
            <a:lstStyle/>
            <a:p>
              <a:pPr eaLnBrk="1" hangingPunct="1"/>
              <a:r>
                <a:rPr lang="en-US" sz="2400" dirty="0" smtClean="0">
                  <a:latin typeface="Arial" charset="0"/>
                </a:rPr>
                <a:t>Payment For Goods &amp; Services</a:t>
              </a:r>
            </a:p>
          </p:txBody>
        </p:sp>
        <p:sp>
          <p:nvSpPr>
            <p:cNvPr id="6164" name="Text Box 21"/>
            <p:cNvSpPr txBox="1">
              <a:spLocks noChangeArrowheads="1"/>
            </p:cNvSpPr>
            <p:nvPr/>
          </p:nvSpPr>
          <p:spPr bwMode="auto">
            <a:xfrm>
              <a:off x="2054" y="1248"/>
              <a:ext cx="1677" cy="291"/>
            </a:xfrm>
            <a:prstGeom prst="rect">
              <a:avLst/>
            </a:prstGeom>
            <a:noFill/>
            <a:ln w="9525">
              <a:noFill/>
              <a:miter lim="800000"/>
              <a:headEnd/>
              <a:tailEnd/>
            </a:ln>
          </p:spPr>
          <p:txBody>
            <a:bodyPr wrap="none">
              <a:spAutoFit/>
            </a:bodyPr>
            <a:lstStyle/>
            <a:p>
              <a:pPr algn="ctr" eaLnBrk="1" hangingPunct="1"/>
              <a:r>
                <a:rPr lang="en-US" sz="2400" dirty="0" smtClean="0">
                  <a:latin typeface="Arial" charset="0"/>
                </a:rPr>
                <a:t>    Factor Services</a:t>
              </a:r>
              <a:endParaRPr lang="en-US" sz="2400" dirty="0">
                <a:latin typeface="Arial" charset="0"/>
              </a:endParaRPr>
            </a:p>
          </p:txBody>
        </p:sp>
        <p:sp>
          <p:nvSpPr>
            <p:cNvPr id="6165" name="Text Box 22"/>
            <p:cNvSpPr txBox="1">
              <a:spLocks noChangeArrowheads="1"/>
            </p:cNvSpPr>
            <p:nvPr/>
          </p:nvSpPr>
          <p:spPr bwMode="auto">
            <a:xfrm>
              <a:off x="1488" y="3287"/>
              <a:ext cx="116" cy="291"/>
            </a:xfrm>
            <a:prstGeom prst="rect">
              <a:avLst/>
            </a:prstGeom>
            <a:noFill/>
            <a:ln w="9525">
              <a:noFill/>
              <a:miter lim="800000"/>
              <a:headEnd/>
              <a:tailEnd/>
            </a:ln>
          </p:spPr>
          <p:txBody>
            <a:bodyPr wrap="none">
              <a:spAutoFit/>
            </a:bodyPr>
            <a:lstStyle/>
            <a:p>
              <a:pPr eaLnBrk="1" hangingPunct="1"/>
              <a:endParaRPr lang="en-US" sz="2400" dirty="0">
                <a:latin typeface="Arial" charset="0"/>
              </a:endParaRPr>
            </a:p>
          </p:txBody>
        </p:sp>
      </p:grpSp>
      <p:sp>
        <p:nvSpPr>
          <p:cNvPr id="24" name="TextBox 23"/>
          <p:cNvSpPr txBox="1"/>
          <p:nvPr/>
        </p:nvSpPr>
        <p:spPr>
          <a:xfrm>
            <a:off x="2895600" y="2667000"/>
            <a:ext cx="3352800" cy="461665"/>
          </a:xfrm>
          <a:prstGeom prst="rect">
            <a:avLst/>
          </a:prstGeom>
          <a:noFill/>
        </p:spPr>
        <p:txBody>
          <a:bodyPr wrap="square" rtlCol="0">
            <a:spAutoFit/>
          </a:bodyPr>
          <a:lstStyle/>
          <a:p>
            <a:pPr algn="ctr"/>
            <a:r>
              <a:rPr lang="en-US" sz="2400" dirty="0" smtClean="0">
                <a:latin typeface="Arial" charset="0"/>
              </a:rPr>
              <a:t>Payment for Factors</a:t>
            </a:r>
          </a:p>
        </p:txBody>
      </p:sp>
      <p:sp>
        <p:nvSpPr>
          <p:cNvPr id="25" name="TextBox 24"/>
          <p:cNvSpPr txBox="1"/>
          <p:nvPr/>
        </p:nvSpPr>
        <p:spPr>
          <a:xfrm>
            <a:off x="2971800" y="5257800"/>
            <a:ext cx="3124200" cy="461665"/>
          </a:xfrm>
          <a:prstGeom prst="rect">
            <a:avLst/>
          </a:prstGeom>
          <a:noFill/>
        </p:spPr>
        <p:txBody>
          <a:bodyPr wrap="square" rtlCol="0">
            <a:spAutoFit/>
          </a:bodyPr>
          <a:lstStyle/>
          <a:p>
            <a:r>
              <a:rPr lang="en-US" sz="2400" dirty="0" smtClean="0">
                <a:latin typeface="Arial" pitchFamily="34" charset="0"/>
                <a:cs typeface="Arial" pitchFamily="34" charset="0"/>
              </a:rPr>
              <a:t>Goods and Services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dirty="0" smtClean="0"/>
              <a:t>Two Sector Model With Savings</a:t>
            </a:r>
          </a:p>
        </p:txBody>
      </p:sp>
      <p:sp>
        <p:nvSpPr>
          <p:cNvPr id="7171" name="Oval 6"/>
          <p:cNvSpPr>
            <a:spLocks noChangeArrowheads="1"/>
          </p:cNvSpPr>
          <p:nvPr/>
        </p:nvSpPr>
        <p:spPr bwMode="auto">
          <a:xfrm>
            <a:off x="914400" y="3810000"/>
            <a:ext cx="2495550" cy="1006475"/>
          </a:xfrm>
          <a:prstGeom prst="ellipse">
            <a:avLst/>
          </a:prstGeom>
          <a:solidFill>
            <a:schemeClr val="accent2">
              <a:lumMod val="40000"/>
              <a:lumOff val="60000"/>
            </a:schemeClr>
          </a:solidFill>
          <a:ln w="9525">
            <a:solidFill>
              <a:schemeClr val="tx1"/>
            </a:solidFill>
            <a:round/>
            <a:headEnd/>
            <a:tailEnd/>
          </a:ln>
        </p:spPr>
        <p:txBody>
          <a:bodyPr wrap="none" anchor="ctr"/>
          <a:lstStyle/>
          <a:p>
            <a:pPr algn="ctr" eaLnBrk="1" hangingPunct="1">
              <a:defRPr/>
            </a:pPr>
            <a:r>
              <a:rPr lang="en-US" sz="2400" dirty="0">
                <a:latin typeface="Arial" charset="0"/>
              </a:rPr>
              <a:t>Producers</a:t>
            </a:r>
          </a:p>
        </p:txBody>
      </p:sp>
      <p:sp>
        <p:nvSpPr>
          <p:cNvPr id="7172" name="Oval 7"/>
          <p:cNvSpPr>
            <a:spLocks noChangeArrowheads="1"/>
          </p:cNvSpPr>
          <p:nvPr/>
        </p:nvSpPr>
        <p:spPr bwMode="auto">
          <a:xfrm>
            <a:off x="6324600" y="3810000"/>
            <a:ext cx="2398713" cy="1006475"/>
          </a:xfrm>
          <a:prstGeom prst="ellipse">
            <a:avLst/>
          </a:prstGeom>
          <a:solidFill>
            <a:schemeClr val="accent2">
              <a:lumMod val="40000"/>
              <a:lumOff val="60000"/>
            </a:schemeClr>
          </a:solidFill>
          <a:ln w="9525">
            <a:solidFill>
              <a:schemeClr val="tx1"/>
            </a:solidFill>
            <a:round/>
            <a:headEnd/>
            <a:tailEnd/>
          </a:ln>
        </p:spPr>
        <p:txBody>
          <a:bodyPr wrap="none" anchor="ctr"/>
          <a:lstStyle/>
          <a:p>
            <a:pPr algn="ctr" eaLnBrk="1" hangingPunct="1">
              <a:defRPr/>
            </a:pPr>
            <a:r>
              <a:rPr lang="en-US" sz="2400" dirty="0">
                <a:latin typeface="Arial" charset="0"/>
              </a:rPr>
              <a:t>Households</a:t>
            </a:r>
          </a:p>
        </p:txBody>
      </p:sp>
      <p:sp>
        <p:nvSpPr>
          <p:cNvPr id="3077" name="Line 8"/>
          <p:cNvSpPr>
            <a:spLocks noChangeShapeType="1"/>
          </p:cNvSpPr>
          <p:nvPr/>
        </p:nvSpPr>
        <p:spPr bwMode="auto">
          <a:xfrm>
            <a:off x="1493838" y="2559050"/>
            <a:ext cx="0" cy="1343025"/>
          </a:xfrm>
          <a:prstGeom prst="line">
            <a:avLst/>
          </a:prstGeom>
          <a:noFill/>
          <a:ln w="9525">
            <a:solidFill>
              <a:schemeClr val="tx1"/>
            </a:solidFill>
            <a:round/>
            <a:headEnd/>
            <a:tailEnd type="triangle" w="med" len="med"/>
          </a:ln>
        </p:spPr>
        <p:txBody>
          <a:bodyPr/>
          <a:lstStyle/>
          <a:p>
            <a:endParaRPr lang="en-US"/>
          </a:p>
        </p:txBody>
      </p:sp>
      <p:sp>
        <p:nvSpPr>
          <p:cNvPr id="3078" name="Line 9"/>
          <p:cNvSpPr>
            <a:spLocks noChangeShapeType="1"/>
          </p:cNvSpPr>
          <p:nvPr/>
        </p:nvSpPr>
        <p:spPr bwMode="auto">
          <a:xfrm>
            <a:off x="8402638" y="2559050"/>
            <a:ext cx="0" cy="1343025"/>
          </a:xfrm>
          <a:prstGeom prst="line">
            <a:avLst/>
          </a:prstGeom>
          <a:noFill/>
          <a:ln w="9525">
            <a:solidFill>
              <a:schemeClr val="tx1"/>
            </a:solidFill>
            <a:round/>
            <a:headEnd/>
            <a:tailEnd/>
          </a:ln>
        </p:spPr>
        <p:txBody>
          <a:bodyPr/>
          <a:lstStyle/>
          <a:p>
            <a:endParaRPr lang="en-US"/>
          </a:p>
        </p:txBody>
      </p:sp>
      <p:sp>
        <p:nvSpPr>
          <p:cNvPr id="3079" name="Line 10"/>
          <p:cNvSpPr>
            <a:spLocks noChangeShapeType="1"/>
          </p:cNvSpPr>
          <p:nvPr/>
        </p:nvSpPr>
        <p:spPr bwMode="auto">
          <a:xfrm>
            <a:off x="1493838" y="2559050"/>
            <a:ext cx="6908800" cy="0"/>
          </a:xfrm>
          <a:prstGeom prst="line">
            <a:avLst/>
          </a:prstGeom>
          <a:noFill/>
          <a:ln w="9525">
            <a:solidFill>
              <a:schemeClr val="tx1"/>
            </a:solidFill>
            <a:round/>
            <a:headEnd/>
            <a:tailEnd/>
          </a:ln>
        </p:spPr>
        <p:txBody>
          <a:bodyPr/>
          <a:lstStyle/>
          <a:p>
            <a:endParaRPr lang="en-US"/>
          </a:p>
        </p:txBody>
      </p:sp>
      <p:sp>
        <p:nvSpPr>
          <p:cNvPr id="3080" name="Line 11"/>
          <p:cNvSpPr>
            <a:spLocks noChangeShapeType="1"/>
          </p:cNvSpPr>
          <p:nvPr/>
        </p:nvSpPr>
        <p:spPr bwMode="auto">
          <a:xfrm>
            <a:off x="2165350" y="3146425"/>
            <a:ext cx="0" cy="671513"/>
          </a:xfrm>
          <a:prstGeom prst="line">
            <a:avLst/>
          </a:prstGeom>
          <a:noFill/>
          <a:ln w="9525">
            <a:solidFill>
              <a:schemeClr val="tx1"/>
            </a:solidFill>
            <a:round/>
            <a:headEnd/>
            <a:tailEnd/>
          </a:ln>
        </p:spPr>
        <p:txBody>
          <a:bodyPr/>
          <a:lstStyle/>
          <a:p>
            <a:endParaRPr lang="en-US"/>
          </a:p>
        </p:txBody>
      </p:sp>
      <p:sp>
        <p:nvSpPr>
          <p:cNvPr id="3081" name="Line 12"/>
          <p:cNvSpPr>
            <a:spLocks noChangeShapeType="1"/>
          </p:cNvSpPr>
          <p:nvPr/>
        </p:nvSpPr>
        <p:spPr bwMode="auto">
          <a:xfrm>
            <a:off x="7731125" y="3146425"/>
            <a:ext cx="0" cy="587375"/>
          </a:xfrm>
          <a:prstGeom prst="line">
            <a:avLst/>
          </a:prstGeom>
          <a:noFill/>
          <a:ln w="9525">
            <a:solidFill>
              <a:schemeClr val="tx1"/>
            </a:solidFill>
            <a:round/>
            <a:headEnd/>
            <a:tailEnd type="triangle" w="med" len="med"/>
          </a:ln>
        </p:spPr>
        <p:txBody>
          <a:bodyPr/>
          <a:lstStyle/>
          <a:p>
            <a:endParaRPr lang="en-US"/>
          </a:p>
        </p:txBody>
      </p:sp>
      <p:sp>
        <p:nvSpPr>
          <p:cNvPr id="3082" name="Line 13"/>
          <p:cNvSpPr>
            <a:spLocks noChangeShapeType="1"/>
          </p:cNvSpPr>
          <p:nvPr/>
        </p:nvSpPr>
        <p:spPr bwMode="auto">
          <a:xfrm>
            <a:off x="2165350" y="3146425"/>
            <a:ext cx="5565775" cy="0"/>
          </a:xfrm>
          <a:prstGeom prst="line">
            <a:avLst/>
          </a:prstGeom>
          <a:noFill/>
          <a:ln w="9525">
            <a:solidFill>
              <a:schemeClr val="tx1"/>
            </a:solidFill>
            <a:round/>
            <a:headEnd/>
            <a:tailEnd/>
          </a:ln>
        </p:spPr>
        <p:txBody>
          <a:bodyPr/>
          <a:lstStyle/>
          <a:p>
            <a:endParaRPr lang="en-US"/>
          </a:p>
        </p:txBody>
      </p:sp>
      <p:sp>
        <p:nvSpPr>
          <p:cNvPr id="3083" name="Line 14"/>
          <p:cNvSpPr>
            <a:spLocks noChangeShapeType="1"/>
          </p:cNvSpPr>
          <p:nvPr/>
        </p:nvSpPr>
        <p:spPr bwMode="auto">
          <a:xfrm>
            <a:off x="1493838" y="6165850"/>
            <a:ext cx="6908800" cy="0"/>
          </a:xfrm>
          <a:prstGeom prst="line">
            <a:avLst/>
          </a:prstGeom>
          <a:noFill/>
          <a:ln w="9525">
            <a:solidFill>
              <a:schemeClr val="tx1"/>
            </a:solidFill>
            <a:round/>
            <a:headEnd/>
            <a:tailEnd/>
          </a:ln>
        </p:spPr>
        <p:txBody>
          <a:bodyPr/>
          <a:lstStyle/>
          <a:p>
            <a:endParaRPr lang="en-US"/>
          </a:p>
        </p:txBody>
      </p:sp>
      <p:sp>
        <p:nvSpPr>
          <p:cNvPr id="3084" name="Line 15"/>
          <p:cNvSpPr>
            <a:spLocks noChangeShapeType="1"/>
          </p:cNvSpPr>
          <p:nvPr/>
        </p:nvSpPr>
        <p:spPr bwMode="auto">
          <a:xfrm>
            <a:off x="2133600" y="5486400"/>
            <a:ext cx="5562600" cy="0"/>
          </a:xfrm>
          <a:prstGeom prst="line">
            <a:avLst/>
          </a:prstGeom>
          <a:noFill/>
          <a:ln w="9525">
            <a:solidFill>
              <a:schemeClr val="tx1"/>
            </a:solidFill>
            <a:round/>
            <a:headEnd/>
            <a:tailEnd/>
          </a:ln>
        </p:spPr>
        <p:txBody>
          <a:bodyPr/>
          <a:lstStyle/>
          <a:p>
            <a:endParaRPr lang="en-US"/>
          </a:p>
        </p:txBody>
      </p:sp>
      <p:sp>
        <p:nvSpPr>
          <p:cNvPr id="3085" name="Line 16"/>
          <p:cNvSpPr>
            <a:spLocks noChangeShapeType="1"/>
          </p:cNvSpPr>
          <p:nvPr/>
        </p:nvSpPr>
        <p:spPr bwMode="auto">
          <a:xfrm flipV="1">
            <a:off x="2133600" y="4800600"/>
            <a:ext cx="0" cy="685800"/>
          </a:xfrm>
          <a:prstGeom prst="line">
            <a:avLst/>
          </a:prstGeom>
          <a:noFill/>
          <a:ln w="9525">
            <a:solidFill>
              <a:schemeClr val="tx1"/>
            </a:solidFill>
            <a:round/>
            <a:headEnd/>
            <a:tailEnd type="triangle" w="med" len="med"/>
          </a:ln>
        </p:spPr>
        <p:txBody>
          <a:bodyPr/>
          <a:lstStyle/>
          <a:p>
            <a:endParaRPr lang="en-US"/>
          </a:p>
        </p:txBody>
      </p:sp>
      <p:sp>
        <p:nvSpPr>
          <p:cNvPr id="3086" name="Line 17"/>
          <p:cNvSpPr>
            <a:spLocks noChangeShapeType="1"/>
          </p:cNvSpPr>
          <p:nvPr/>
        </p:nvSpPr>
        <p:spPr bwMode="auto">
          <a:xfrm flipV="1">
            <a:off x="7696200" y="4724400"/>
            <a:ext cx="0" cy="754063"/>
          </a:xfrm>
          <a:prstGeom prst="line">
            <a:avLst/>
          </a:prstGeom>
          <a:noFill/>
          <a:ln w="9525">
            <a:solidFill>
              <a:schemeClr val="tx1"/>
            </a:solidFill>
            <a:round/>
            <a:headEnd/>
            <a:tailEnd/>
          </a:ln>
        </p:spPr>
        <p:txBody>
          <a:bodyPr/>
          <a:lstStyle/>
          <a:p>
            <a:endParaRPr lang="en-US"/>
          </a:p>
        </p:txBody>
      </p:sp>
      <p:sp>
        <p:nvSpPr>
          <p:cNvPr id="3087" name="Line 18"/>
          <p:cNvSpPr>
            <a:spLocks noChangeShapeType="1"/>
          </p:cNvSpPr>
          <p:nvPr/>
        </p:nvSpPr>
        <p:spPr bwMode="auto">
          <a:xfrm flipV="1">
            <a:off x="8382000" y="4572000"/>
            <a:ext cx="20638" cy="1600200"/>
          </a:xfrm>
          <a:prstGeom prst="line">
            <a:avLst/>
          </a:prstGeom>
          <a:noFill/>
          <a:ln w="9525">
            <a:solidFill>
              <a:schemeClr val="tx1"/>
            </a:solidFill>
            <a:round/>
            <a:headEnd/>
            <a:tailEnd type="triangle" w="med" len="med"/>
          </a:ln>
        </p:spPr>
        <p:txBody>
          <a:bodyPr/>
          <a:lstStyle/>
          <a:p>
            <a:endParaRPr lang="en-US"/>
          </a:p>
        </p:txBody>
      </p:sp>
      <p:sp>
        <p:nvSpPr>
          <p:cNvPr id="3088" name="Line 19"/>
          <p:cNvSpPr>
            <a:spLocks noChangeShapeType="1"/>
          </p:cNvSpPr>
          <p:nvPr/>
        </p:nvSpPr>
        <p:spPr bwMode="auto">
          <a:xfrm flipV="1">
            <a:off x="1493838" y="4740275"/>
            <a:ext cx="0" cy="1425575"/>
          </a:xfrm>
          <a:prstGeom prst="line">
            <a:avLst/>
          </a:prstGeom>
          <a:noFill/>
          <a:ln w="9525">
            <a:solidFill>
              <a:schemeClr val="tx1"/>
            </a:solidFill>
            <a:round/>
            <a:headEnd/>
            <a:tailEnd/>
          </a:ln>
        </p:spPr>
        <p:txBody>
          <a:bodyPr/>
          <a:lstStyle/>
          <a:p>
            <a:endParaRPr lang="en-US"/>
          </a:p>
        </p:txBody>
      </p:sp>
      <p:sp>
        <p:nvSpPr>
          <p:cNvPr id="3089" name="Text Box 20"/>
          <p:cNvSpPr txBox="1">
            <a:spLocks noChangeArrowheads="1"/>
          </p:cNvSpPr>
          <p:nvPr/>
        </p:nvSpPr>
        <p:spPr bwMode="auto">
          <a:xfrm>
            <a:off x="3584575" y="2687638"/>
            <a:ext cx="2510624" cy="461665"/>
          </a:xfrm>
          <a:prstGeom prst="rect">
            <a:avLst/>
          </a:prstGeom>
          <a:noFill/>
          <a:ln w="9525">
            <a:noFill/>
            <a:miter lim="800000"/>
            <a:headEnd/>
            <a:tailEnd/>
          </a:ln>
        </p:spPr>
        <p:txBody>
          <a:bodyPr wrap="none">
            <a:spAutoFit/>
          </a:bodyPr>
          <a:lstStyle/>
          <a:p>
            <a:pPr eaLnBrk="1" hangingPunct="1"/>
            <a:r>
              <a:rPr lang="en-US" sz="2400" dirty="0" smtClean="0">
                <a:latin typeface="Arial" charset="0"/>
              </a:rPr>
              <a:t>Factor Payments</a:t>
            </a:r>
            <a:endParaRPr lang="en-US" sz="2400" dirty="0">
              <a:latin typeface="Arial" charset="0"/>
            </a:endParaRPr>
          </a:p>
        </p:txBody>
      </p:sp>
      <p:sp>
        <p:nvSpPr>
          <p:cNvPr id="3090" name="Text Box 21"/>
          <p:cNvSpPr txBox="1">
            <a:spLocks noChangeArrowheads="1"/>
          </p:cNvSpPr>
          <p:nvPr/>
        </p:nvSpPr>
        <p:spPr bwMode="auto">
          <a:xfrm>
            <a:off x="2438401" y="5035550"/>
            <a:ext cx="5334000" cy="461665"/>
          </a:xfrm>
          <a:prstGeom prst="rect">
            <a:avLst/>
          </a:prstGeom>
          <a:noFill/>
          <a:ln w="9525">
            <a:noFill/>
            <a:miter lim="800000"/>
            <a:headEnd/>
            <a:tailEnd/>
          </a:ln>
        </p:spPr>
        <p:txBody>
          <a:bodyPr wrap="square">
            <a:spAutoFit/>
          </a:bodyPr>
          <a:lstStyle/>
          <a:p>
            <a:pPr algn="ctr" eaLnBrk="1" hangingPunct="1"/>
            <a:r>
              <a:rPr lang="en-US" sz="2400" dirty="0" smtClean="0">
                <a:latin typeface="Arial" charset="0"/>
              </a:rPr>
              <a:t>Payments for Goods and Services</a:t>
            </a:r>
            <a:endParaRPr lang="en-US" sz="2400" dirty="0">
              <a:latin typeface="Arial" charset="0"/>
            </a:endParaRPr>
          </a:p>
        </p:txBody>
      </p:sp>
      <p:sp>
        <p:nvSpPr>
          <p:cNvPr id="3092" name="Text Box 23"/>
          <p:cNvSpPr txBox="1">
            <a:spLocks noChangeArrowheads="1"/>
          </p:cNvSpPr>
          <p:nvPr/>
        </p:nvSpPr>
        <p:spPr bwMode="auto">
          <a:xfrm>
            <a:off x="2743200" y="5578475"/>
            <a:ext cx="4267200" cy="461665"/>
          </a:xfrm>
          <a:prstGeom prst="rect">
            <a:avLst/>
          </a:prstGeom>
          <a:noFill/>
          <a:ln w="9525">
            <a:noFill/>
            <a:miter lim="800000"/>
            <a:headEnd/>
            <a:tailEnd/>
          </a:ln>
        </p:spPr>
        <p:txBody>
          <a:bodyPr wrap="square">
            <a:spAutoFit/>
          </a:bodyPr>
          <a:lstStyle/>
          <a:p>
            <a:pPr algn="ctr" eaLnBrk="1" hangingPunct="1"/>
            <a:r>
              <a:rPr lang="en-US" sz="2400" dirty="0" smtClean="0">
                <a:latin typeface="Arial" charset="0"/>
              </a:rPr>
              <a:t> </a:t>
            </a:r>
            <a:r>
              <a:rPr lang="en-US" sz="2400" dirty="0">
                <a:latin typeface="Arial" charset="0"/>
              </a:rPr>
              <a:t>Goods &amp; Services</a:t>
            </a:r>
          </a:p>
        </p:txBody>
      </p:sp>
      <p:sp>
        <p:nvSpPr>
          <p:cNvPr id="3093" name="Oval 24"/>
          <p:cNvSpPr>
            <a:spLocks noChangeArrowheads="1"/>
          </p:cNvSpPr>
          <p:nvPr/>
        </p:nvSpPr>
        <p:spPr bwMode="auto">
          <a:xfrm>
            <a:off x="3962400" y="3657600"/>
            <a:ext cx="1824038" cy="1089025"/>
          </a:xfrm>
          <a:prstGeom prst="ellipse">
            <a:avLst/>
          </a:prstGeom>
          <a:noFill/>
          <a:ln w="9525">
            <a:solidFill>
              <a:schemeClr val="tx1"/>
            </a:solidFill>
            <a:round/>
            <a:headEnd/>
            <a:tailEnd/>
          </a:ln>
        </p:spPr>
        <p:txBody>
          <a:bodyPr wrap="none" anchor="ctr"/>
          <a:lstStyle/>
          <a:p>
            <a:pPr algn="ctr" eaLnBrk="1" hangingPunct="1"/>
            <a:r>
              <a:rPr lang="en-US" sz="2400">
                <a:latin typeface="Arial" charset="0"/>
              </a:rPr>
              <a:t>Capital</a:t>
            </a:r>
          </a:p>
          <a:p>
            <a:pPr algn="ctr" eaLnBrk="1" hangingPunct="1"/>
            <a:r>
              <a:rPr lang="en-US" sz="2400">
                <a:latin typeface="Arial" charset="0"/>
              </a:rPr>
              <a:t>Market</a:t>
            </a:r>
          </a:p>
        </p:txBody>
      </p:sp>
      <p:sp>
        <p:nvSpPr>
          <p:cNvPr id="3094" name="Text Box 29"/>
          <p:cNvSpPr txBox="1">
            <a:spLocks noChangeArrowheads="1"/>
          </p:cNvSpPr>
          <p:nvPr/>
        </p:nvSpPr>
        <p:spPr bwMode="auto">
          <a:xfrm>
            <a:off x="5638800" y="4495800"/>
            <a:ext cx="914400" cy="276225"/>
          </a:xfrm>
          <a:prstGeom prst="rect">
            <a:avLst/>
          </a:prstGeom>
          <a:noFill/>
          <a:ln w="9525">
            <a:noFill/>
            <a:miter lim="800000"/>
            <a:headEnd/>
            <a:tailEnd/>
          </a:ln>
        </p:spPr>
        <p:txBody>
          <a:bodyPr>
            <a:spAutoFit/>
          </a:bodyPr>
          <a:lstStyle/>
          <a:p>
            <a:pPr eaLnBrk="1" hangingPunct="1"/>
            <a:r>
              <a:rPr lang="en-US" sz="1200">
                <a:latin typeface="Arial" charset="0"/>
              </a:rPr>
              <a:t>Borrowing</a:t>
            </a:r>
          </a:p>
        </p:txBody>
      </p:sp>
      <p:sp>
        <p:nvSpPr>
          <p:cNvPr id="3095" name="Text Box 33"/>
          <p:cNvSpPr txBox="1">
            <a:spLocks noChangeArrowheads="1"/>
          </p:cNvSpPr>
          <p:nvPr/>
        </p:nvSpPr>
        <p:spPr bwMode="auto">
          <a:xfrm>
            <a:off x="3124200" y="4648200"/>
            <a:ext cx="990600" cy="274638"/>
          </a:xfrm>
          <a:prstGeom prst="rect">
            <a:avLst/>
          </a:prstGeom>
          <a:noFill/>
          <a:ln w="9525">
            <a:noFill/>
            <a:miter lim="800000"/>
            <a:headEnd/>
            <a:tailEnd/>
          </a:ln>
        </p:spPr>
        <p:txBody>
          <a:bodyPr>
            <a:spAutoFit/>
          </a:bodyPr>
          <a:lstStyle/>
          <a:p>
            <a:pPr eaLnBrk="1" hangingPunct="1"/>
            <a:r>
              <a:rPr lang="en-US" sz="1200">
                <a:latin typeface="Arial" charset="0"/>
              </a:rPr>
              <a:t>Saving</a:t>
            </a:r>
          </a:p>
        </p:txBody>
      </p:sp>
      <p:sp>
        <p:nvSpPr>
          <p:cNvPr id="3096" name="Text Box 34"/>
          <p:cNvSpPr txBox="1">
            <a:spLocks noChangeArrowheads="1"/>
          </p:cNvSpPr>
          <p:nvPr/>
        </p:nvSpPr>
        <p:spPr bwMode="auto">
          <a:xfrm>
            <a:off x="3200400" y="3657600"/>
            <a:ext cx="990600" cy="274638"/>
          </a:xfrm>
          <a:prstGeom prst="rect">
            <a:avLst/>
          </a:prstGeom>
          <a:noFill/>
          <a:ln w="9525">
            <a:noFill/>
            <a:miter lim="800000"/>
            <a:headEnd/>
            <a:tailEnd/>
          </a:ln>
        </p:spPr>
        <p:txBody>
          <a:bodyPr>
            <a:spAutoFit/>
          </a:bodyPr>
          <a:lstStyle/>
          <a:p>
            <a:pPr eaLnBrk="1" hangingPunct="1"/>
            <a:r>
              <a:rPr lang="en-US" sz="1200">
                <a:latin typeface="Arial" charset="0"/>
              </a:rPr>
              <a:t>Borrowing</a:t>
            </a:r>
          </a:p>
        </p:txBody>
      </p:sp>
      <p:sp>
        <p:nvSpPr>
          <p:cNvPr id="3097" name="Text Box 35"/>
          <p:cNvSpPr txBox="1">
            <a:spLocks noChangeArrowheads="1"/>
          </p:cNvSpPr>
          <p:nvPr/>
        </p:nvSpPr>
        <p:spPr bwMode="auto">
          <a:xfrm>
            <a:off x="5562600" y="3657600"/>
            <a:ext cx="990600" cy="274638"/>
          </a:xfrm>
          <a:prstGeom prst="rect">
            <a:avLst/>
          </a:prstGeom>
          <a:noFill/>
          <a:ln w="9525">
            <a:noFill/>
            <a:miter lim="800000"/>
            <a:headEnd/>
            <a:tailEnd/>
          </a:ln>
        </p:spPr>
        <p:txBody>
          <a:bodyPr>
            <a:spAutoFit/>
          </a:bodyPr>
          <a:lstStyle/>
          <a:p>
            <a:pPr eaLnBrk="1" hangingPunct="1"/>
            <a:r>
              <a:rPr lang="en-US" sz="1200">
                <a:latin typeface="Arial" charset="0"/>
              </a:rPr>
              <a:t>Saving</a:t>
            </a:r>
          </a:p>
        </p:txBody>
      </p:sp>
      <p:cxnSp>
        <p:nvCxnSpPr>
          <p:cNvPr id="3098" name="Straight Arrow Connector 34"/>
          <p:cNvCxnSpPr>
            <a:cxnSpLocks noChangeShapeType="1"/>
          </p:cNvCxnSpPr>
          <p:nvPr/>
        </p:nvCxnSpPr>
        <p:spPr bwMode="auto">
          <a:xfrm rot="10800000">
            <a:off x="5638800" y="4038600"/>
            <a:ext cx="838200" cy="1588"/>
          </a:xfrm>
          <a:prstGeom prst="straightConnector1">
            <a:avLst/>
          </a:prstGeom>
          <a:noFill/>
          <a:ln w="9525" algn="ctr">
            <a:solidFill>
              <a:schemeClr val="tx1"/>
            </a:solidFill>
            <a:round/>
            <a:headEnd/>
            <a:tailEnd type="arrow" w="med" len="med"/>
          </a:ln>
        </p:spPr>
      </p:cxnSp>
      <p:cxnSp>
        <p:nvCxnSpPr>
          <p:cNvPr id="3099" name="Straight Arrow Connector 38"/>
          <p:cNvCxnSpPr>
            <a:cxnSpLocks noChangeShapeType="1"/>
          </p:cNvCxnSpPr>
          <p:nvPr/>
        </p:nvCxnSpPr>
        <p:spPr bwMode="auto">
          <a:xfrm rot="10800000">
            <a:off x="3200400" y="4038600"/>
            <a:ext cx="762000" cy="1588"/>
          </a:xfrm>
          <a:prstGeom prst="straightConnector1">
            <a:avLst/>
          </a:prstGeom>
          <a:noFill/>
          <a:ln w="9525" algn="ctr">
            <a:solidFill>
              <a:schemeClr val="tx1"/>
            </a:solidFill>
            <a:round/>
            <a:headEnd/>
            <a:tailEnd type="arrow" w="med" len="med"/>
          </a:ln>
        </p:spPr>
      </p:cxnSp>
      <p:cxnSp>
        <p:nvCxnSpPr>
          <p:cNvPr id="3100" name="Straight Arrow Connector 44"/>
          <p:cNvCxnSpPr>
            <a:cxnSpLocks noChangeShapeType="1"/>
          </p:cNvCxnSpPr>
          <p:nvPr/>
        </p:nvCxnSpPr>
        <p:spPr bwMode="auto">
          <a:xfrm>
            <a:off x="3276600" y="4572000"/>
            <a:ext cx="838200" cy="1588"/>
          </a:xfrm>
          <a:prstGeom prst="straightConnector1">
            <a:avLst/>
          </a:prstGeom>
          <a:noFill/>
          <a:ln w="9525" algn="ctr">
            <a:solidFill>
              <a:schemeClr val="tx1"/>
            </a:solidFill>
            <a:round/>
            <a:headEnd/>
            <a:tailEnd type="arrow" w="med" len="med"/>
          </a:ln>
        </p:spPr>
      </p:cxnSp>
      <p:cxnSp>
        <p:nvCxnSpPr>
          <p:cNvPr id="3101" name="Straight Arrow Connector 46"/>
          <p:cNvCxnSpPr>
            <a:cxnSpLocks noChangeShapeType="1"/>
          </p:cNvCxnSpPr>
          <p:nvPr/>
        </p:nvCxnSpPr>
        <p:spPr bwMode="auto">
          <a:xfrm>
            <a:off x="5715000" y="4495800"/>
            <a:ext cx="685800" cy="1588"/>
          </a:xfrm>
          <a:prstGeom prst="straightConnector1">
            <a:avLst/>
          </a:prstGeom>
          <a:noFill/>
          <a:ln w="9525" algn="ctr">
            <a:solidFill>
              <a:schemeClr val="tx1"/>
            </a:solidFill>
            <a:round/>
            <a:headEnd/>
            <a:tailEnd type="arrow" w="med" len="med"/>
          </a:ln>
        </p:spPr>
      </p:cxnSp>
      <p:sp>
        <p:nvSpPr>
          <p:cNvPr id="30" name="TextBox 29"/>
          <p:cNvSpPr txBox="1"/>
          <p:nvPr/>
        </p:nvSpPr>
        <p:spPr>
          <a:xfrm>
            <a:off x="3276600" y="1981200"/>
            <a:ext cx="3048000" cy="461665"/>
          </a:xfrm>
          <a:prstGeom prst="rect">
            <a:avLst/>
          </a:prstGeom>
          <a:noFill/>
        </p:spPr>
        <p:txBody>
          <a:bodyPr wrap="square" rtlCol="0">
            <a:spAutoFit/>
          </a:bodyPr>
          <a:lstStyle/>
          <a:p>
            <a:pPr algn="ctr"/>
            <a:r>
              <a:rPr lang="en-US" sz="2400" dirty="0" smtClean="0">
                <a:latin typeface="Arial" charset="0"/>
              </a:rPr>
              <a:t>Factor Services</a:t>
            </a:r>
            <a:endParaRPr lang="en-US" sz="2400" dirty="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81600"/>
          </a:xfrm>
        </p:spPr>
        <p:txBody>
          <a:bodyPr/>
          <a:lstStyle/>
          <a:p>
            <a:pPr>
              <a:defRPr/>
            </a:pPr>
            <a:r>
              <a:rPr lang="en-US" sz="2400" dirty="0" smtClean="0"/>
              <a:t>In the previous model ,it is assumed that household sector and firms do not save at all. But in actual practice it does not happen so. Households save some part of their income for various reasons like precautionary reasons, transactionary reasons &amp;speculative reasons. </a:t>
            </a:r>
          </a:p>
          <a:p>
            <a:pPr>
              <a:buFont typeface="Wingdings" pitchFamily="2" charset="2"/>
              <a:buChar char="§"/>
              <a:defRPr/>
            </a:pPr>
            <a:r>
              <a:rPr lang="en-US" sz="2400" dirty="0" smtClean="0"/>
              <a:t>Similarly firms also save some of their receipts for reasons like-expansion of their business etc.</a:t>
            </a:r>
          </a:p>
          <a:p>
            <a:pPr>
              <a:defRPr/>
            </a:pPr>
            <a:r>
              <a:rPr lang="en-US" sz="2400" dirty="0" smtClean="0"/>
              <a:t>All the banking institutions, insurance companies &amp; financial houses taken together constitute capital market of the economy.</a:t>
            </a:r>
          </a:p>
          <a:p>
            <a:pPr>
              <a:defRPr/>
            </a:pPr>
            <a:r>
              <a:rPr lang="en-US" sz="2400" dirty="0" smtClean="0"/>
              <a:t>From capital market these savings flow to firms as loans for investment.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20675"/>
            <a:ext cx="7239000" cy="1143000"/>
          </a:xfrm>
        </p:spPr>
        <p:txBody>
          <a:bodyPr/>
          <a:lstStyle/>
          <a:p>
            <a:pPr eaLnBrk="1" fontAlgn="auto" hangingPunct="1">
              <a:spcAft>
                <a:spcPts val="0"/>
              </a:spcAft>
              <a:defRPr/>
            </a:pPr>
            <a:r>
              <a:rPr lang="en-US" dirty="0" smtClean="0"/>
              <a:t>Withdrawals &amp; Injections</a:t>
            </a:r>
            <a:endParaRPr lang="en-IN" dirty="0" smtClean="0"/>
          </a:p>
        </p:txBody>
      </p:sp>
      <p:sp>
        <p:nvSpPr>
          <p:cNvPr id="14339" name="Content Placeholder 2"/>
          <p:cNvSpPr>
            <a:spLocks noGrp="1"/>
          </p:cNvSpPr>
          <p:nvPr>
            <p:ph idx="1"/>
          </p:nvPr>
        </p:nvSpPr>
        <p:spPr/>
        <p:txBody>
          <a:bodyPr/>
          <a:lstStyle/>
          <a:p>
            <a:pPr eaLnBrk="1" hangingPunct="1">
              <a:defRPr/>
            </a:pPr>
            <a:endParaRPr lang="en-US" dirty="0" smtClean="0"/>
          </a:p>
          <a:p>
            <a:pPr eaLnBrk="1" hangingPunct="1">
              <a:defRPr/>
            </a:pPr>
            <a:r>
              <a:rPr lang="en-US" sz="2400" dirty="0" smtClean="0"/>
              <a:t>In reality, however, there are leakages from and additions to the circular flows of income and expenditure</a:t>
            </a:r>
          </a:p>
          <a:p>
            <a:pPr eaLnBrk="1" hangingPunct="1">
              <a:buNone/>
              <a:defRPr/>
            </a:pPr>
            <a:endParaRPr lang="en-US" sz="2400" dirty="0" smtClean="0"/>
          </a:p>
          <a:p>
            <a:pPr eaLnBrk="1" hangingPunct="1">
              <a:defRPr/>
            </a:pPr>
            <a:r>
              <a:rPr lang="en-US" sz="2400" dirty="0" smtClean="0"/>
              <a:t>The leakages and additions are also called withdrawals and injections, respectively</a:t>
            </a:r>
            <a:r>
              <a:rPr lang="en-US" dirty="0" smtClean="0"/>
              <a:t>.</a:t>
            </a:r>
          </a:p>
        </p:txBody>
      </p:sp>
      <p:sp>
        <p:nvSpPr>
          <p:cNvPr id="14342" name="Slide Number Placeholder 4"/>
          <p:cNvSpPr>
            <a:spLocks noGrp="1"/>
          </p:cNvSpPr>
          <p:nvPr>
            <p:ph type="sldNum" sz="quarter" idx="12"/>
          </p:nvPr>
        </p:nvSpPr>
        <p:spPr/>
        <p:txBody>
          <a:bodyPr/>
          <a:lstStyle/>
          <a:p>
            <a:pPr>
              <a:defRPr/>
            </a:pPr>
            <a:fld id="{8AC10341-3EAC-43AC-92B5-BD28C354DA1D}" type="slidenum">
              <a:rPr lang="en-US" smtClean="0"/>
              <a:pPr>
                <a:defRPr/>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20675"/>
            <a:ext cx="7239000" cy="1143000"/>
          </a:xfrm>
        </p:spPr>
        <p:txBody>
          <a:bodyPr/>
          <a:lstStyle/>
          <a:p>
            <a:pPr eaLnBrk="1" fontAlgn="auto" hangingPunct="1">
              <a:spcAft>
                <a:spcPts val="0"/>
              </a:spcAft>
              <a:defRPr/>
            </a:pPr>
            <a:r>
              <a:rPr lang="en-US" dirty="0" smtClean="0"/>
              <a:t>Withdrawals</a:t>
            </a:r>
            <a:endParaRPr lang="en-IN" dirty="0" smtClean="0"/>
          </a:p>
        </p:txBody>
      </p:sp>
      <p:sp>
        <p:nvSpPr>
          <p:cNvPr id="19459" name="Content Placeholder 2"/>
          <p:cNvSpPr>
            <a:spLocks noGrp="1"/>
          </p:cNvSpPr>
          <p:nvPr>
            <p:ph idx="1"/>
          </p:nvPr>
        </p:nvSpPr>
        <p:spPr/>
        <p:txBody>
          <a:bodyPr>
            <a:normAutofit/>
          </a:bodyPr>
          <a:lstStyle/>
          <a:p>
            <a:pPr marL="274320" indent="-274320" eaLnBrk="1" fontAlgn="auto" hangingPunct="1">
              <a:spcAft>
                <a:spcPts val="0"/>
              </a:spcAft>
              <a:buFont typeface="Wingdings" pitchFamily="2" charset="2"/>
              <a:buChar char="§"/>
              <a:defRPr/>
            </a:pPr>
            <a:r>
              <a:rPr lang="en-US" sz="2400" dirty="0" smtClean="0"/>
              <a:t>Withdrawal is the amount that is set aside by the households and the firms and is not spent on the domestically produced goods and services over the period of time . </a:t>
            </a:r>
            <a:r>
              <a:rPr lang="en-US" sz="2400" i="1" dirty="0" smtClean="0"/>
              <a:t>Example a household sets aside a part of income for old age or against the loss of job.</a:t>
            </a:r>
          </a:p>
          <a:p>
            <a:pPr marL="274320" indent="-274320" eaLnBrk="1" fontAlgn="auto" hangingPunct="1">
              <a:spcAft>
                <a:spcPts val="0"/>
              </a:spcAft>
              <a:buFont typeface="Wingdings" pitchFamily="2" charset="2"/>
              <a:buChar char="§"/>
              <a:defRPr/>
            </a:pPr>
            <a:r>
              <a:rPr lang="en-US" sz="2400" i="1" dirty="0" smtClean="0"/>
              <a:t> Saving is a withdrawal.</a:t>
            </a:r>
          </a:p>
          <a:p>
            <a:pPr marL="274320" indent="-274320" eaLnBrk="1" fontAlgn="auto" hangingPunct="1">
              <a:spcAft>
                <a:spcPts val="0"/>
              </a:spcAft>
              <a:buFont typeface="Wingdings" pitchFamily="2" charset="2"/>
              <a:buChar char="§"/>
              <a:defRPr/>
            </a:pPr>
            <a:r>
              <a:rPr lang="en-US" sz="2400" i="1" dirty="0" smtClean="0"/>
              <a:t>When savings are invested, they take a form of injections</a:t>
            </a:r>
          </a:p>
          <a:p>
            <a:pPr marL="274320" indent="-274320" eaLnBrk="1" fontAlgn="auto" hangingPunct="1">
              <a:spcAft>
                <a:spcPts val="0"/>
              </a:spcAft>
              <a:buFont typeface="Wingdings" pitchFamily="2" charset="2"/>
              <a:buChar char="§"/>
              <a:defRPr/>
            </a:pPr>
            <a:r>
              <a:rPr lang="en-US" sz="2400" dirty="0" smtClean="0"/>
              <a:t>Firms may also withhold a part of their total receipts and may not return it to the circular flows in the form of factor payments in anticipation of depression</a:t>
            </a:r>
          </a:p>
          <a:p>
            <a:pPr marL="274320" indent="-274320" eaLnBrk="1" fontAlgn="auto" hangingPunct="1">
              <a:spcAft>
                <a:spcPts val="0"/>
              </a:spcAft>
              <a:buFont typeface="Wingdings" pitchFamily="2" charset="2"/>
              <a:buChar char="§"/>
              <a:defRPr/>
            </a:pPr>
            <a:r>
              <a:rPr lang="en-US" sz="2400" i="1" dirty="0" smtClean="0"/>
              <a:t>Such withdrawals reduce the size of circular flows </a:t>
            </a:r>
            <a:endParaRPr lang="en-IN" sz="2400" i="1" dirty="0" smtClean="0"/>
          </a:p>
          <a:p>
            <a:pPr marL="274320" indent="-274320" eaLnBrk="1" fontAlgn="auto" hangingPunct="1">
              <a:spcAft>
                <a:spcPts val="0"/>
              </a:spcAft>
              <a:buFont typeface="Wingdings 2"/>
              <a:buChar char=""/>
              <a:defRPr/>
            </a:pPr>
            <a:endParaRPr lang="en-IN" sz="2400" dirty="0" smtClean="0"/>
          </a:p>
        </p:txBody>
      </p:sp>
      <p:sp>
        <p:nvSpPr>
          <p:cNvPr id="15366" name="Slide Number Placeholder 4"/>
          <p:cNvSpPr>
            <a:spLocks noGrp="1"/>
          </p:cNvSpPr>
          <p:nvPr>
            <p:ph type="sldNum" sz="quarter" idx="12"/>
          </p:nvPr>
        </p:nvSpPr>
        <p:spPr/>
        <p:txBody>
          <a:bodyPr/>
          <a:lstStyle/>
          <a:p>
            <a:pPr>
              <a:defRPr/>
            </a:pPr>
            <a:fld id="{329E4138-6A74-40C0-83E4-1D5DF4F5CA9A}" type="slidenum">
              <a:rPr lang="en-US" smtClean="0"/>
              <a:pPr>
                <a:defRPr/>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530</Words>
  <Application>Microsoft Office PowerPoint</Application>
  <PresentationFormat>On-screen Show (4:3)</PresentationFormat>
  <Paragraphs>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Circular Flow Of Income  Two Sector Model</vt:lpstr>
      <vt:lpstr>Two Sector Model</vt:lpstr>
      <vt:lpstr>Production Sector</vt:lpstr>
      <vt:lpstr>Household Sector</vt:lpstr>
      <vt:lpstr>Two Sector Model</vt:lpstr>
      <vt:lpstr>Two Sector Model With Savings</vt:lpstr>
      <vt:lpstr>Slide 7</vt:lpstr>
      <vt:lpstr>Withdrawals &amp; Injections</vt:lpstr>
      <vt:lpstr>Withdrawals</vt:lpstr>
      <vt:lpstr>Injections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Of Income  Two Sector Model</dc:title>
  <dc:creator>User</dc:creator>
  <cp:lastModifiedBy>User</cp:lastModifiedBy>
  <cp:revision>8</cp:revision>
  <dcterms:created xsi:type="dcterms:W3CDTF">2017-11-24T15:40:29Z</dcterms:created>
  <dcterms:modified xsi:type="dcterms:W3CDTF">2017-11-27T07:46:12Z</dcterms:modified>
</cp:coreProperties>
</file>